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0"/>
  </p:notesMasterIdLst>
  <p:sldIdLst>
    <p:sldId id="256" r:id="rId2"/>
    <p:sldId id="257" r:id="rId3"/>
    <p:sldId id="258" r:id="rId4"/>
    <p:sldId id="293" r:id="rId5"/>
    <p:sldId id="329" r:id="rId6"/>
    <p:sldId id="313" r:id="rId7"/>
    <p:sldId id="292" r:id="rId8"/>
    <p:sldId id="317" r:id="rId9"/>
    <p:sldId id="325" r:id="rId10"/>
    <p:sldId id="316" r:id="rId11"/>
    <p:sldId id="314" r:id="rId12"/>
    <p:sldId id="315" r:id="rId13"/>
    <p:sldId id="318" r:id="rId14"/>
    <p:sldId id="319" r:id="rId15"/>
    <p:sldId id="320" r:id="rId16"/>
    <p:sldId id="321" r:id="rId17"/>
    <p:sldId id="322" r:id="rId18"/>
    <p:sldId id="323" r:id="rId19"/>
    <p:sldId id="326" r:id="rId20"/>
    <p:sldId id="327" r:id="rId21"/>
    <p:sldId id="324" r:id="rId22"/>
    <p:sldId id="328" r:id="rId23"/>
    <p:sldId id="332" r:id="rId24"/>
    <p:sldId id="333" r:id="rId25"/>
    <p:sldId id="290" r:id="rId26"/>
    <p:sldId id="291" r:id="rId27"/>
    <p:sldId id="334" r:id="rId28"/>
    <p:sldId id="330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4" autoAdjust="0"/>
    <p:restoredTop sz="92266" autoAdjust="0"/>
  </p:normalViewPr>
  <p:slideViewPr>
    <p:cSldViewPr snapToGrid="0">
      <p:cViewPr>
        <p:scale>
          <a:sx n="70" d="100"/>
          <a:sy n="70" d="100"/>
        </p:scale>
        <p:origin x="342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工作表1!$A$2:$A$9</c:f>
              <c:numCache>
                <c:formatCode>General</c:formatCode>
                <c:ptCount val="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</c:numCache>
            </c:num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486</c:v>
                </c:pt>
                <c:pt idx="1">
                  <c:v>464</c:v>
                </c:pt>
                <c:pt idx="2">
                  <c:v>473</c:v>
                </c:pt>
                <c:pt idx="3">
                  <c:v>492</c:v>
                </c:pt>
                <c:pt idx="4">
                  <c:v>531</c:v>
                </c:pt>
                <c:pt idx="5">
                  <c:v>545</c:v>
                </c:pt>
                <c:pt idx="6">
                  <c:v>601</c:v>
                </c:pt>
                <c:pt idx="7">
                  <c:v>625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27"/>
        <c:axId val="-1504444560"/>
        <c:axId val="-1504443472"/>
      </c:barChart>
      <c:catAx>
        <c:axId val="-150444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504443472"/>
        <c:crosses val="autoZero"/>
        <c:auto val="1"/>
        <c:lblAlgn val="ctr"/>
        <c:lblOffset val="100"/>
        <c:noMultiLvlLbl val="0"/>
      </c:catAx>
      <c:valAx>
        <c:axId val="-150444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sz="1400" b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市場規模</a:t>
                </a:r>
                <a:r>
                  <a:rPr lang="en-US" sz="1400" b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sz="1400" b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新台幣億元</a:t>
                </a:r>
                <a:r>
                  <a:rPr lang="en-US" sz="1400" b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6.9960643924377132E-3"/>
              <c:y val="0.333856904302839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504444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銷售通路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店鋪</c:v>
                </c:pt>
                <c:pt idx="1">
                  <c:v>非店鋪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3CBB-D561-4B29-9839-3F340012D678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AF77-0C6E-4584-8A17-9B1E7E2C0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20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可分別簡單口訴，台灣、中國、日本，美國的定義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AF77-0C6E-4584-8A17-9B1E7E2C030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11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簡單說明，並提到美國為全球最大市場，後面會介紹全球產業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AF77-0C6E-4584-8A17-9B1E7E2C030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80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AF77-0C6E-4584-8A17-9B1E7E2C030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01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AF77-0C6E-4584-8A17-9B1E7E2C030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72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AF77-0C6E-4584-8A17-9B1E7E2C030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66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0FC6-1659-4BAD-A6E0-069CBF5F22FE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0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CAD-D30E-46BB-9BD8-CBB1CAAC6B5E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8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037D-47B1-4057-A452-00295ACEA491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43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5AB5-8174-439F-9589-A99A7A80BC07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0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5335-A377-4716-8517-2D38F041E6F6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90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EA0F-D175-41C9-9D75-A8FCD77BEA8E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27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2D7-B207-4963-901C-229A09E10811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7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28D-E52F-4BB5-9B92-2A429846B8D5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9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681B-C818-4870-BACD-DF7B7D4BE918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93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167E-539E-401F-BD4E-1AFA25217DC2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98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ADC2-1DE0-4930-8810-886BC93E2023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82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7BE8-771A-417F-B2D3-83A91ED2CDF5}" type="datetime1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99FF-ABC2-4D82-BCF7-C0B663BC5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63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health.org.tw/index.php?option=com_zoo&amp;task=item&amp;item_id=513&amp;Itemid=2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health.org.tw/index.php?option=com_zoo&amp;task=item&amp;item_id=513&amp;Itemid=2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wtS6VN6ju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O-OYLzOR0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k.com.tw/gk/modules/tadnews/index.php?nsn=24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health.org.tw/index.php?option=com_zoo&amp;task=item&amp;item_id=513&amp;Itemid=20" TargetMode="External"/><Relationship Id="rId2" Type="http://schemas.openxmlformats.org/officeDocument/2006/relationships/hyperlink" Target="https://www.stockfeel.com.tw/%E4%BF%9D%E5%81%A5%E9%A3%9F%E5%93%81%E7%9A%84%E9%80%9A%E8%B7%AF%E5%A4%A7%E4%BD%9C%E6%88%B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GO-OYLzOR08" TargetMode="External"/><Relationship Id="rId4" Type="http://schemas.openxmlformats.org/officeDocument/2006/relationships/hyperlink" Target="https://youtu.be/NwtS6VN6ju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feel.com.tw/%E8%81%B0%E6%98%8E%E7%9A%84%E5%81%A5%E5%BA%B7%E6%B6%88%E8%B2%BB%E8%80%85%E5%A6%82%E4%BD%95%E6%9D%9C%E7%B5%95%E4%BF%9D%E5%81%A5%E9%A3%9F%E5%93%81%E8%A9%90%E6%AC%BA%E4%BA%8B%E4%BB%B6%EF%BC%9F/" TargetMode="External"/><Relationship Id="rId2" Type="http://schemas.openxmlformats.org/officeDocument/2006/relationships/hyperlink" Target="http://www.gk.com.tw/gk/modules/tadnews/index.php?nsn=24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ockfeel.com.tw/%E8%81%B0%E6%98%8E%E7%9A%84%E5%81%A5%E5%BA%B7%E6%B6%88%E8%B2%BB%E8%80%85%E5%A6%82%E4%BD%95%E6%9D%9C%E7%B5%95%E4%BF%9D%E5%81%A5%E9%A3%9F%E5%93%81%E8%A9%90%E6%AC%BA%E4%BA%8B%E4%BB%B6%EF%BC%9F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feel.com.tw/%E8%81%B0%E6%98%8E%E7%9A%84%E5%81%A5%E5%BA%B7%E6%B6%88%E8%B2%BB%E8%80%85%E5%A6%82%E4%BD%95%E6%9D%9C%E7%B5%95%E4%BF%9D%E5%81%A5%E9%A3%9F%E5%93%81%E8%A9%90%E6%AC%BA%E4%BA%8B%E4%BB%B6%EF%BC%9F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2" Type="http://schemas.openxmlformats.org/officeDocument/2006/relationships/image" Target="../media/image4.emf"/><Relationship Id="rId16" Type="http://schemas.openxmlformats.org/officeDocument/2006/relationships/image" Target="../media/image18.jpeg"/><Relationship Id="rId20" Type="http://schemas.openxmlformats.org/officeDocument/2006/relationships/image" Target="../media/image22.wmf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wmf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Relationship Id="rId8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ockfeel.com.tw/%E4%BF%9D%E5%81%A5%E9%A3%9F%E5%93%81%E7%9A%84%E9%80%9A%E8%B7%AF%E5%A4%A7%E4%BD%9C%E6%88%B0/" TargetMode="Externa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「保健食品趨勢」的圖片搜尋結果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0" y="2400249"/>
            <a:ext cx="4141523" cy="36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7231" y="885474"/>
            <a:ext cx="10197196" cy="968991"/>
          </a:xfrm>
        </p:spPr>
        <p:txBody>
          <a:bodyPr>
            <a:noAutofit/>
          </a:bodyPr>
          <a:lstStyle/>
          <a:p>
            <a:pPr algn="ctr"/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保健食品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現況與介紹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77471" y="2852383"/>
            <a:ext cx="4299044" cy="2770496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班級：四食四甲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學號：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1021302027</a:t>
            </a:r>
          </a:p>
          <a:p>
            <a:pPr algn="l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姓名：江采羚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105.11.10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602753" y="6492876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sz="1400">
                <a:solidFill>
                  <a:schemeClr val="tx1"/>
                </a:solidFill>
              </a:rPr>
              <a:pPr algn="ctr"/>
              <a:t>1</a:t>
            </a:fld>
            <a:endParaRPr lang="zh-TW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台灣保健食品之現況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日本市場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103194"/>
              </p:ext>
            </p:extLst>
          </p:nvPr>
        </p:nvGraphicFramePr>
        <p:xfrm>
          <a:off x="838199" y="1690688"/>
          <a:ext cx="10515602" cy="42103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6009"/>
                <a:gridCol w="1665027"/>
                <a:gridCol w="1615869"/>
                <a:gridCol w="2451164"/>
                <a:gridCol w="1446003"/>
                <a:gridCol w="1297197"/>
                <a:gridCol w="1104333"/>
              </a:tblGrid>
              <a:tr h="58108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900" u="none" strike="noStrike" kern="1200" baseline="0" dirty="0" smtClean="0"/>
                        <a:t>國別</a:t>
                      </a:r>
                      <a:endParaRPr lang="en-US" altLang="zh-TW" sz="1900" u="none" strike="noStrike" kern="1200" baseline="0" dirty="0" smtClean="0"/>
                    </a:p>
                    <a:p>
                      <a:pPr algn="ctr"/>
                      <a:r>
                        <a:rPr lang="zh-TW" altLang="en-US" sz="1900" u="none" strike="noStrike" kern="1200" baseline="0" dirty="0" smtClean="0"/>
                        <a:t>地區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900" u="none" strike="noStrike" kern="1200" baseline="0" dirty="0" smtClean="0"/>
                        <a:t>Dietary Supplement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u="none" strike="noStrike" kern="1200" baseline="0" dirty="0" smtClean="0"/>
                        <a:t>Functional Foods</a:t>
                      </a:r>
                      <a:endParaRPr lang="zh-TW" altLang="en-US" sz="19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市場規模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人均支出金額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843147">
                <a:tc v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市場規模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 smtClean="0"/>
                        <a:t>人均支出</a:t>
                      </a:r>
                      <a:endParaRPr lang="zh-TW" altLang="en-US" sz="19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市場規模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人均支出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2293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rgbClr val="C00000"/>
                          </a:solidFill>
                        </a:rPr>
                        <a:t>日本</a:t>
                      </a:r>
                      <a:endParaRPr lang="zh-TW" altLang="en-US" sz="19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r>
                        <a:rPr lang="zh-TW" altLang="en-US" sz="1900" b="1" dirty="0" smtClean="0">
                          <a:solidFill>
                            <a:srgbClr val="C00000"/>
                          </a:solidFill>
                        </a:rPr>
                        <a:t>億</a:t>
                      </a:r>
                      <a:endParaRPr lang="zh-TW" altLang="en-US" sz="19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C00000"/>
                          </a:solidFill>
                        </a:rPr>
                        <a:t>79</a:t>
                      </a:r>
                      <a:endParaRPr lang="zh-TW" altLang="en-US" sz="19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170</a:t>
                      </a:r>
                      <a:r>
                        <a:rPr lang="zh-TW" altLang="en-US" sz="19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億</a:t>
                      </a:r>
                      <a:endParaRPr lang="en-US" altLang="zh-TW" sz="1900" b="1" u="none" strike="noStrike" kern="12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9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特保產品：</a:t>
                      </a:r>
                      <a:r>
                        <a:rPr lang="en-US" altLang="zh-TW" sz="19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r>
                        <a:rPr lang="zh-TW" altLang="en-US" sz="19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億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9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非特保產品：</a:t>
                      </a:r>
                      <a:r>
                        <a:rPr lang="en-US" altLang="zh-TW" sz="19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110</a:t>
                      </a:r>
                      <a:r>
                        <a:rPr lang="zh-TW" altLang="en-US" sz="1900" b="1" u="none" strike="noStrike" kern="1200" baseline="0" dirty="0" smtClean="0">
                          <a:solidFill>
                            <a:srgbClr val="C00000"/>
                          </a:solidFill>
                        </a:rPr>
                        <a:t>億</a:t>
                      </a:r>
                      <a:endParaRPr lang="zh-TW" altLang="en-US" sz="19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C00000"/>
                          </a:solidFill>
                        </a:rPr>
                        <a:t>134</a:t>
                      </a:r>
                      <a:endParaRPr lang="zh-TW" altLang="en-US" sz="19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C00000"/>
                          </a:solidFill>
                        </a:rPr>
                        <a:t>270</a:t>
                      </a:r>
                      <a:r>
                        <a:rPr lang="zh-TW" altLang="en-US" sz="1900" b="1" dirty="0" smtClean="0">
                          <a:solidFill>
                            <a:srgbClr val="C00000"/>
                          </a:solidFill>
                        </a:rPr>
                        <a:t>億</a:t>
                      </a:r>
                      <a:endParaRPr lang="zh-TW" altLang="en-US" sz="19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C00000"/>
                          </a:solidFill>
                        </a:rPr>
                        <a:t>214</a:t>
                      </a:r>
                      <a:endParaRPr lang="zh-TW" altLang="en-US" sz="19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768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美國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200</a:t>
                      </a:r>
                      <a:r>
                        <a:rPr lang="zh-TW" altLang="en-US" sz="1900" dirty="0" smtClean="0"/>
                        <a:t>億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68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220</a:t>
                      </a:r>
                      <a:r>
                        <a:rPr lang="zh-TW" altLang="en-US" sz="1900" dirty="0" smtClean="0"/>
                        <a:t>億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76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420</a:t>
                      </a:r>
                      <a:r>
                        <a:rPr lang="zh-TW" altLang="en-US" sz="1900" dirty="0" smtClean="0"/>
                        <a:t>億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144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768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歐洲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150</a:t>
                      </a:r>
                      <a:r>
                        <a:rPr lang="zh-TW" altLang="en-US" sz="1900" dirty="0" smtClean="0"/>
                        <a:t>億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42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200</a:t>
                      </a:r>
                      <a:r>
                        <a:rPr lang="zh-TW" altLang="en-US" sz="1900" dirty="0" smtClean="0"/>
                        <a:t>億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56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350</a:t>
                      </a:r>
                      <a:r>
                        <a:rPr lang="zh-TW" altLang="en-US" sz="1900" dirty="0" smtClean="0"/>
                        <a:t>億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/>
                        <a:t>98</a:t>
                      </a:r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10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02170" y="5859614"/>
            <a:ext cx="1951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陳淑芬，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2007)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0820400" y="-31749"/>
            <a:ext cx="1371600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ea typeface="華康粗明體" pitchFamily="49" charset="-120"/>
              </a:rPr>
              <a:t>銷售面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263647" y="1321356"/>
            <a:ext cx="124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80680" y="5940980"/>
            <a:ext cx="440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美、日、歐洲等國之保健食品市場概況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23931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62" y="199710"/>
            <a:ext cx="11191164" cy="808591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台灣保健食品之現況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日本市場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53" t="31437" r="42758" b="10846"/>
          <a:stretch/>
        </p:blipFill>
        <p:spPr>
          <a:xfrm>
            <a:off x="2066144" y="1008301"/>
            <a:ext cx="7910369" cy="513503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352925" y="6492876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smtClean="0">
                <a:solidFill>
                  <a:schemeClr val="tx1"/>
                </a:solidFill>
              </a:rPr>
              <a:pPr algn="ctr"/>
              <a:t>11</a:t>
            </a:fld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96125" y="6543677"/>
            <a:ext cx="320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日本健康食品營養協會，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2015)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0820400" y="1272"/>
            <a:ext cx="1371600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ea typeface="華康粗明體" pitchFamily="49" charset="-120"/>
              </a:rPr>
              <a:t>銷售面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352925" y="6194138"/>
            <a:ext cx="32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市場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規模之推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移</a:t>
            </a:r>
          </a:p>
        </p:txBody>
      </p:sp>
    </p:spTree>
    <p:extLst>
      <p:ext uri="{BB962C8B-B14F-4D97-AF65-F5344CB8AC3E}">
        <p14:creationId xmlns:p14="http://schemas.microsoft.com/office/powerpoint/2010/main" val="18793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38200" y="178715"/>
            <a:ext cx="10515600" cy="86360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台灣保健食品之現況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日本市場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12" t="27330" r="43050" b="18735"/>
          <a:stretch/>
        </p:blipFill>
        <p:spPr>
          <a:xfrm>
            <a:off x="2224514" y="939919"/>
            <a:ext cx="7820239" cy="483586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24400" y="6492876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smtClean="0">
                <a:solidFill>
                  <a:schemeClr val="tx1"/>
                </a:solidFill>
              </a:rPr>
              <a:pPr algn="ctr"/>
              <a:t>12</a:t>
            </a:fld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467600" y="6530814"/>
            <a:ext cx="320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日本健康食品營養協會，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2015)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0820400" y="0"/>
            <a:ext cx="1371600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ea typeface="華康粗明體" pitchFamily="49" charset="-120"/>
              </a:rPr>
              <a:t>銷售面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448299" y="5813719"/>
            <a:ext cx="337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表示許可、承認品目數之推移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66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線圖說文字 3 29"/>
          <p:cNvSpPr/>
          <p:nvPr/>
        </p:nvSpPr>
        <p:spPr>
          <a:xfrm>
            <a:off x="489083" y="2926244"/>
            <a:ext cx="2803903" cy="3430107"/>
          </a:xfrm>
          <a:prstGeom prst="borderCallout3">
            <a:avLst>
              <a:gd name="adj1" fmla="val 1234"/>
              <a:gd name="adj2" fmla="val 50811"/>
              <a:gd name="adj3" fmla="val 713"/>
              <a:gd name="adj4" fmla="val 50768"/>
              <a:gd name="adj5" fmla="val -14254"/>
              <a:gd name="adj6" fmla="val 46345"/>
              <a:gd name="adj7" fmla="val -9249"/>
              <a:gd name="adj8" fmla="val 1635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1650" y="360789"/>
            <a:ext cx="10653215" cy="867947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台灣保健食品之現況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日本市場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19" name="內容版面配置區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134010"/>
              </p:ext>
            </p:extLst>
          </p:nvPr>
        </p:nvGraphicFramePr>
        <p:xfrm>
          <a:off x="2943868" y="1608407"/>
          <a:ext cx="6141725" cy="480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643129" y="6503016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13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8" name="直線圖說文字 2 27"/>
          <p:cNvSpPr/>
          <p:nvPr/>
        </p:nvSpPr>
        <p:spPr>
          <a:xfrm>
            <a:off x="9085594" y="1447869"/>
            <a:ext cx="3006671" cy="3877863"/>
          </a:xfrm>
          <a:prstGeom prst="borderCallout2">
            <a:avLst>
              <a:gd name="adj1" fmla="val 20510"/>
              <a:gd name="adj2" fmla="val 3015"/>
              <a:gd name="adj3" fmla="val 17313"/>
              <a:gd name="adj4" fmla="val -19244"/>
              <a:gd name="adj5" fmla="val 112500"/>
              <a:gd name="adj6" fmla="val -4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41649" y="2940031"/>
            <a:ext cx="2498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非店鋪：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直銷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佔六成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郵購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電視購物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講習銷售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網路行銷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9218085" y="1401641"/>
            <a:ext cx="2874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店鋪：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藥局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連鎖藥局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百貨公司藥品或保健食品部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保健食品或自然食品專賣店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7467600" y="6530814"/>
            <a:ext cx="320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江采羚整理製圖，陳淑芬 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2015)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0820400" y="0"/>
            <a:ext cx="1371600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ea typeface="華康粗明體" pitchFamily="49" charset="-120"/>
              </a:rPr>
              <a:t>通路面</a:t>
            </a:r>
          </a:p>
        </p:txBody>
      </p:sp>
    </p:spTree>
    <p:extLst>
      <p:ext uri="{BB962C8B-B14F-4D97-AF65-F5344CB8AC3E}">
        <p14:creationId xmlns:p14="http://schemas.microsoft.com/office/powerpoint/2010/main" val="37034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0143" y="184239"/>
            <a:ext cx="10515600" cy="8631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肆、如何選擇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食用保健食品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0285" y="1228301"/>
            <a:ext cx="11756571" cy="51280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一、保健食品不是萬靈丹</a:t>
            </a: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保健食品不是萬靈丹，跟藥品一樣，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仍有其副作用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。國人愛吃保健食品，卻不知道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會跟藥物產生交互作用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，令人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擔心。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Ex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：以紅麴為例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1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雖可降膽固醇，但必須吃到一定劑量（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4.8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15.2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毫克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）才能達效果，低於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毫克，民眾吃了根本無效；吃過量，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高於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15.2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毫克以上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，則可能傷害身體。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1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紅麴具有活血功效，所以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患有嚴重疾病、感染症、肝病或外科手術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等情況，最好不要食用；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孕婦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也最好不要食用，恐有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流產風險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1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由於紅麴與某些降血脂藥具有類似功能，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建議正在服用降血脂藥的患者，不要併用，以免劑量過多或傷肝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96971" y="6356352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14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9971" y="109067"/>
            <a:ext cx="10515600" cy="863175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如何選擇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食用保健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8345" y="1146413"/>
            <a:ext cx="11538857" cy="52099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二、「天然」不等於安全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天然的保健食品不一定沒有問題，像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薑黃素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茄紅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保健食品，雖是由天然食物萃取而來，但在萃取過程中，業者若無法嚴格控制濃度，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長期食用高濃度抗氧化物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，會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對身體產生反作用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國外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已有諸多研究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有些降膽固醇、保肝類等保健食品，長期食用會傷肝、傷腎，到各大醫院洗腎中心訪視，可發現很多人都是因吃來路不明保健食品而吃出問題。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建議：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食用前最好請教醫師、藥師或營養師，以免發生無法挽回的悲劇。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24400" y="6380138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15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32543" y="167126"/>
            <a:ext cx="10515600" cy="863175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如何選擇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食用保健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916" y="1276351"/>
            <a:ext cx="11538857" cy="5122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維生素不可吃過量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國外研究還發現，攝取過多的維他命不但徒勞無功，還可能喪命。提供以下幾點供民眾參考：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維生素吃太多會產生毒性，如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維生素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等油溶性維生素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，如長期大量服用，會累積在體內產生中毒等副作用。</a:t>
            </a:r>
          </a:p>
          <a:p>
            <a:pPr marL="457189" indent="-457189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維生素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雖為水溶性，吃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太多會經由尿液排出體外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，但吃多了，也會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增加尿液酸度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。會使尿液中的草酸排泄增加，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造成腸胃道不適，甚至引起腎結石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57189" indent="-457189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心血管疾病患者常會食用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單方維生素Ｅ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來保護心臟，但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劑量過高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反而無法保護心臟，建議適當補充即可。</a:t>
            </a:r>
          </a:p>
          <a:p>
            <a:pPr marL="457189" indent="-457189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許多人為預防癌症而食用高劑量抗氧化維生素，但反而可能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活化癌細胞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24400" y="6398987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16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794656" y="1"/>
            <a:ext cx="10515600" cy="863175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如何選擇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食用保健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822871" y="6492875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17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20910"/>
              </p:ext>
            </p:extLst>
          </p:nvPr>
        </p:nvGraphicFramePr>
        <p:xfrm>
          <a:off x="846364" y="1483698"/>
          <a:ext cx="10412188" cy="482373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03047"/>
                <a:gridCol w="2603047"/>
                <a:gridCol w="2603047"/>
                <a:gridCol w="2603047"/>
              </a:tblGrid>
              <a:tr h="4674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病患種類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藥物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保健食品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注意事項</a:t>
                      </a:r>
                    </a:p>
                  </a:txBody>
                  <a:tcPr marL="9525" marR="9525" marT="9525" marB="9525" anchor="ctr"/>
                </a:tc>
              </a:tr>
              <a:tr h="730043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服用抗凝血劑的病人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Warfarin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（可邁丁錠）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蔓越莓汁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</a:t>
                      </a:r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INR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上升，則可能有交互作用</a:t>
                      </a:r>
                    </a:p>
                  </a:txBody>
                  <a:tcPr marL="9525" marR="9525" marT="9525" marB="9525" anchor="ctr"/>
                </a:tc>
              </a:tr>
              <a:tr h="63878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魚油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</a:t>
                      </a:r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INR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上升則可能有交互作用</a:t>
                      </a:r>
                    </a:p>
                  </a:txBody>
                  <a:tcPr marL="9525" marR="9525" marT="9525" marB="9525" anchor="ctr"/>
                </a:tc>
              </a:tr>
              <a:tr h="94617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大蒜（蒜精）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即使</a:t>
                      </a:r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INR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正常，若出現出血挫傷或出血，則可能有交互作用</a:t>
                      </a:r>
                    </a:p>
                  </a:txBody>
                  <a:tcPr marL="9525" marR="9525" marT="9525" marB="9525" anchor="ctr"/>
                </a:tc>
              </a:tr>
              <a:tr h="4674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人參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盡量避免併用</a:t>
                      </a:r>
                    </a:p>
                  </a:txBody>
                  <a:tcPr marL="9525" marR="9525" marT="9525" marB="9525" anchor="ctr"/>
                </a:tc>
              </a:tr>
              <a:tr h="4674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專家建議慎用</a:t>
                      </a:r>
                    </a:p>
                  </a:txBody>
                  <a:tcPr marL="9525" marR="9525" marT="9525" marB="9525" anchor="ctr"/>
                </a:tc>
              </a:tr>
              <a:tr h="63878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Aspirin</a:t>
                      </a:r>
                      <a:b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阿斯匹靈）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若出現自發性出血，則可能有交互作用</a:t>
                      </a:r>
                    </a:p>
                  </a:txBody>
                  <a:tcPr marL="9525" marR="9525" marT="9525" marB="9525" anchor="ctr"/>
                </a:tc>
              </a:tr>
              <a:tr h="4674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Thiazide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類利尿劑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可能導致血壓上升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94656" y="942603"/>
            <a:ext cx="725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四、草藥或保健食品與藥物易有交互作用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6279141"/>
            <a:ext cx="841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江采羚整理製圖，保健食品停看聽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http://www.twhealth.org.tw/index.php?option=com_zoo&amp;task=item&amp;item_id=513&amp;Itemid=20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58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94657" y="178786"/>
            <a:ext cx="10515600" cy="863175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如何選擇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食用保健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104084" y="6437236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18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89224"/>
              </p:ext>
            </p:extLst>
          </p:nvPr>
        </p:nvGraphicFramePr>
        <p:xfrm>
          <a:off x="973323" y="1058614"/>
          <a:ext cx="10586330" cy="504577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33630"/>
                <a:gridCol w="2650900"/>
                <a:gridCol w="2650900"/>
                <a:gridCol w="2650900"/>
              </a:tblGrid>
              <a:tr h="5195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病患種類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藥物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保健食品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注意事項</a:t>
                      </a:r>
                    </a:p>
                  </a:txBody>
                  <a:tcPr marL="9525" marR="9525" marT="9525" marB="9525" anchor="ctr"/>
                </a:tc>
              </a:tr>
              <a:tr h="1051642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服用心血管藥物病患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Digoxin</a:t>
                      </a:r>
                      <a:b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毛地黃）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人參</a:t>
                      </a:r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西伯利亞</a:t>
                      </a:r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開始食用或停用西伯利亞人參時，監控</a:t>
                      </a:r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Digoxin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的濃度</a:t>
                      </a:r>
                    </a:p>
                  </a:txBody>
                  <a:tcPr marL="9525" marR="9525" marT="9525" marB="9525" anchor="ctr"/>
                </a:tc>
              </a:tr>
              <a:tr h="10516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Verapamil</a:t>
                      </a:r>
                      <a:b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鈣離子阻斷劑）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聖約翰草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若降壓反應減弱時，視需要增加</a:t>
                      </a:r>
                      <a:r>
                        <a:rPr lang="en-US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Verapamil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劑量</a:t>
                      </a:r>
                    </a:p>
                  </a:txBody>
                  <a:tcPr marL="9525" marR="9525" marT="9525" marB="9525" anchor="ctr"/>
                </a:tc>
              </a:tr>
              <a:tr h="7099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Statins</a:t>
                      </a:r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降血脂藥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聖約翰草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開始用聖約翰草後，監控血脂濃度</a:t>
                      </a:r>
                    </a:p>
                  </a:txBody>
                  <a:tcPr marL="9525" marR="9525" marT="9525" marB="9525" anchor="ctr"/>
                </a:tc>
              </a:tr>
              <a:tr h="100291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服用精神疾患藥物病患</a:t>
                      </a:r>
                      <a:endParaRPr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非典型抗憂鬱劑</a:t>
                      </a:r>
                      <a:endParaRPr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銀杏</a:t>
                      </a:r>
                      <a:endParaRPr lang="zh-TW" altLang="en-US" sz="2000" b="0" i="0" kern="120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開始用銀杏或停用時，評估病人情緒或行為的改變</a:t>
                      </a:r>
                      <a:endParaRPr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9525" anchor="ctr"/>
                </a:tc>
              </a:tr>
              <a:tr h="7099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單胺氧化酶抑制劑（</a:t>
                      </a:r>
                      <a:r>
                        <a:rPr lang="en-US" altLang="zh-TW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MAOLs</a:t>
                      </a:r>
                      <a:r>
                        <a:rPr lang="zh-TW" altLang="en-US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  <a:endParaRPr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人參</a:t>
                      </a:r>
                      <a:endParaRPr lang="zh-TW" altLang="en-US" sz="2000" b="0" i="0" kern="120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盡可能避免併用</a:t>
                      </a:r>
                      <a:endParaRPr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6279141"/>
            <a:ext cx="841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江采羚整理製圖，保健食品停看聽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http://www.twhealth.org.tw/index.php?option=com_zoo&amp;task=item&amp;item_id=513&amp;Itemid=20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38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16116"/>
            <a:ext cx="10515600" cy="667657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保健食品別混吃，恐傷腎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訪問新光醫師江守山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NwtS6VN6ju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7275" y="784225"/>
            <a:ext cx="10075863" cy="56673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590143" y="6451827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smtClean="0">
                <a:solidFill>
                  <a:schemeClr val="tx1"/>
                </a:solidFill>
              </a:rPr>
              <a:pPr algn="ctr"/>
              <a:t>19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3241"/>
            <a:ext cx="10515600" cy="82223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+mn-lt"/>
                <a:ea typeface="標楷體" panose="03000509000000000000" pitchFamily="65" charset="-120"/>
                <a:cs typeface="+mn-cs"/>
              </a:rPr>
              <a:t>大綱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08715" y="1487607"/>
            <a:ext cx="5915167" cy="4866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壹、前言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貳、何謂健康食品與保健食品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、台灣保健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食品之現況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肆、如何選擇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食用保健食品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伍、發展趨勢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陸、新產品之介紹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柒、結論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捌、參考文獻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724400" y="6492876"/>
            <a:ext cx="2743200" cy="365125"/>
          </a:xfrm>
        </p:spPr>
        <p:txBody>
          <a:bodyPr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2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「保健食品」的圖片搜尋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88" y="2326105"/>
            <a:ext cx="5183307" cy="34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16116"/>
            <a:ext cx="10515600" cy="667657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大蒜、銀杏、紅麴、人參 勿配藥吃－民視新聞</a:t>
            </a:r>
          </a:p>
        </p:txBody>
      </p:sp>
      <p:pic>
        <p:nvPicPr>
          <p:cNvPr id="10" name="GO-OYLzOR0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9700" y="958850"/>
            <a:ext cx="9691688" cy="54514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38915" y="6585404"/>
            <a:ext cx="2743200" cy="272597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smtClean="0">
                <a:solidFill>
                  <a:schemeClr val="tx1"/>
                </a:solidFill>
              </a:rPr>
              <a:pPr algn="ctr"/>
              <a:t>20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91457" y="169726"/>
            <a:ext cx="10515600" cy="8631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伍、發展趨勢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6571" y="1238486"/>
            <a:ext cx="11538859" cy="4874415"/>
          </a:xfrm>
        </p:spPr>
        <p:txBody>
          <a:bodyPr>
            <a:normAutofit/>
          </a:bodyPr>
          <a:lstStyle/>
          <a:p>
            <a:pPr marL="514338" indent="-514338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腸胃道保健、營養補充、免疫調節、調節血脂、護肝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保健訴求產品仍是國內保健食品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市場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應持續協助國內保健食品業者突破外銷瓶頸，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拓展國際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持續掌握自主關鍵技術發展具競爭力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微生物類保健食品素材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，吸引微生物保健素材國際價鏈移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國內保健食品之素材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應用將更為聚焦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，品項將朝向更為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安全有效且具特色化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少樣化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食品為載體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之傳統食用型態保健食品將在國內保健食品產業更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多元化的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89713" y="6173788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21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31776"/>
            <a:ext cx="10515600" cy="87312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陸、新產品的介紹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842658" y="1419449"/>
            <a:ext cx="7910285" cy="50632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品名：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維奇草本金盞花嫩膚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Calendula 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Biopomata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出產地：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義大利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介紹：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金盞花嫩膚霜採全天然有機草本精華、不含類固醇、不含人工香精、不含化學成分、無刺激性。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主成份：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金盞花冷凍乾燥萃取精華（總類黃酮定量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1.2%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）、聖約翰草萃取物、荷荷芭油、薰衣草精油、錦葵黏液水萃取、蘆薈膠（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倍濃縮）</a:t>
            </a:r>
          </a:p>
          <a:p>
            <a:pPr>
              <a:lnSpc>
                <a:spcPct val="100000"/>
              </a:lnSpc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用途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舒緩肌膚不適感，減緩因乾燥引起的皮膚癢，特別適合調理、呵護寶寶的稚嫩肌膚。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67" t="24751" r="39285" b="18452"/>
          <a:stretch/>
        </p:blipFill>
        <p:spPr>
          <a:xfrm>
            <a:off x="337511" y="353786"/>
            <a:ext cx="3784601" cy="634477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408715" y="6333440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22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14028" y="6314942"/>
            <a:ext cx="5301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宜果國際官網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http://www.gk.com.tw/gk/modules/tadnews/index.php?nsn=241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56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820"/>
          <a:stretch/>
        </p:blipFill>
        <p:spPr>
          <a:xfrm>
            <a:off x="0" y="709683"/>
            <a:ext cx="12192000" cy="614831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10" name="標題 5"/>
          <p:cNvSpPr txBox="1">
            <a:spLocks/>
          </p:cNvSpPr>
          <p:nvPr/>
        </p:nvSpPr>
        <p:spPr>
          <a:xfrm>
            <a:off x="2396319" y="189978"/>
            <a:ext cx="7962331" cy="62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特色整合表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194877" y="6550456"/>
            <a:ext cx="2825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宜果國際整合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DM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擷取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81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43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產品效果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91" y="1168564"/>
            <a:ext cx="12137409" cy="568943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0194877" y="6550456"/>
            <a:ext cx="2825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宜果國際整合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DM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擷取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1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7750" y="169677"/>
            <a:ext cx="7856503" cy="70560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柒、結論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745" y="843190"/>
            <a:ext cx="11103428" cy="5842559"/>
          </a:xfrm>
        </p:spPr>
        <p:txBody>
          <a:bodyPr>
            <a:noAutofit/>
          </a:bodyPr>
          <a:lstStyle/>
          <a:p>
            <a:pPr marL="457189" indent="-457189" algn="l">
              <a:lnSpc>
                <a:spcPts val="4000"/>
              </a:lnSpc>
              <a:buFont typeface="+mj-ea"/>
              <a:buAutoNum type="ea1ChtPeriod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，指一般食品，不能標示保健功效，並不是以治療疾病為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健康食品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，指具有保健功效，並標示或廣告其具該功效之食品。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 algn="l">
              <a:lnSpc>
                <a:spcPts val="4000"/>
              </a:lnSpc>
              <a:buFont typeface="+mj-ea"/>
              <a:buAutoNum type="ea1ChtPeriod"/>
            </a:pPr>
            <a:r>
              <a:rPr lang="zh-TW" altLang="en-US" dirty="0" smtClean="0">
                <a:ea typeface="標楷體" panose="03000509000000000000" pitchFamily="65" charset="-120"/>
              </a:rPr>
              <a:t>台灣</a:t>
            </a:r>
            <a:r>
              <a:rPr lang="zh-TW" altLang="en-US" dirty="0">
                <a:ea typeface="標楷體" panose="03000509000000000000" pitchFamily="65" charset="-120"/>
              </a:rPr>
              <a:t>健康</a:t>
            </a:r>
            <a:r>
              <a:rPr lang="zh-TW" altLang="en-US" dirty="0" smtClean="0">
                <a:ea typeface="標楷體" panose="03000509000000000000" pitchFamily="65" charset="-120"/>
              </a:rPr>
              <a:t>食品種類有</a:t>
            </a:r>
            <a:r>
              <a:rPr lang="en-US" altLang="zh-TW" dirty="0" smtClean="0">
                <a:ea typeface="標楷體" panose="03000509000000000000" pitchFamily="65" charset="-120"/>
              </a:rPr>
              <a:t>13</a:t>
            </a:r>
            <a:r>
              <a:rPr lang="zh-TW" altLang="en-US" dirty="0" smtClean="0">
                <a:ea typeface="標楷體" panose="03000509000000000000" pitchFamily="65" charset="-120"/>
              </a:rPr>
              <a:t>種，則日本有</a:t>
            </a:r>
            <a:r>
              <a:rPr lang="en-US" altLang="zh-TW" dirty="0" smtClean="0"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ea typeface="標楷體" panose="03000509000000000000" pitchFamily="65" charset="-120"/>
              </a:rPr>
              <a:t>種。在銷售通路上雖大同小異，但在銷售量上面卻是日本獨佔鰲頭。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pPr marL="457189" indent="-457189" algn="l">
              <a:lnSpc>
                <a:spcPts val="4000"/>
              </a:lnSpc>
              <a:buFont typeface="+mj-ea"/>
              <a:buAutoNum type="ea1ChtPeriod"/>
            </a:pPr>
            <a:r>
              <a:rPr lang="zh-TW" altLang="en-US" dirty="0" smtClean="0">
                <a:ea typeface="標楷體" panose="03000509000000000000" pitchFamily="65" charset="-120"/>
              </a:rPr>
              <a:t>適當依體況服用保健食品，可達到預防身提疾病及老化的功效，但多食無益，有時反傷身。與藥搭配著吃也有著一定的風險。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pPr marL="457189" indent="-457189" algn="l">
              <a:lnSpc>
                <a:spcPts val="4000"/>
              </a:lnSpc>
              <a:buFont typeface="+mj-ea"/>
              <a:buAutoNum type="ea1ChtPeriod"/>
            </a:pPr>
            <a:r>
              <a:rPr lang="zh-TW" altLang="en-US" dirty="0" smtClean="0">
                <a:ea typeface="標楷體" panose="03000509000000000000" pitchFamily="65" charset="-120"/>
              </a:rPr>
              <a:t>因台灣的外銷能力較差，資源相較少，應把握再以發展純熟的保健素材，加以利用及發展多元性。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pPr marL="457189" indent="-457189" algn="l">
              <a:lnSpc>
                <a:spcPts val="4000"/>
              </a:lnSpc>
              <a:buFont typeface="+mj-ea"/>
              <a:buAutoNum type="ea1ChtPeriod"/>
            </a:pPr>
            <a:r>
              <a:rPr lang="zh-TW" altLang="en-US" dirty="0" smtClean="0">
                <a:ea typeface="標楷體" panose="03000509000000000000" pitchFamily="65" charset="-120"/>
              </a:rPr>
              <a:t>草藥保健素材不僅用在健康食品上，放在外用也頗有成效。以「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奇草本金盞花嫩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膚」作為例，說明金盞花之使用不管在體內、外皆好用。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374401" y="6453890"/>
            <a:ext cx="3356115" cy="404111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25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AutoShape 6" descr="「結論」的圖片搜尋結果"/>
          <p:cNvSpPr>
            <a:spLocks noChangeAspect="1" noChangeArrowheads="1"/>
          </p:cNvSpPr>
          <p:nvPr/>
        </p:nvSpPr>
        <p:spPr bwMode="auto">
          <a:xfrm>
            <a:off x="2107205" y="-32967"/>
            <a:ext cx="1550395" cy="15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8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3324" y="0"/>
            <a:ext cx="8679824" cy="79301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捌、參考文獻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914" y="899887"/>
            <a:ext cx="10932887" cy="5277077"/>
          </a:xfrm>
        </p:spPr>
        <p:txBody>
          <a:bodyPr>
            <a:normAutofit/>
          </a:bodyPr>
          <a:lstStyle/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457234" y="6506079"/>
            <a:ext cx="1370535" cy="385452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>
                <a:solidFill>
                  <a:schemeClr val="tx1"/>
                </a:solidFill>
              </a:rPr>
              <a:pPr algn="ctr"/>
              <a:t>26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5085" y="695643"/>
            <a:ext cx="11375856" cy="599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陳淑芬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(2007)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，台灣保健食品產業現況分析與趨勢。食品生技，第十一期，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8-15.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劉翠玲，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(2010)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，全球保健食品市場現況。食品生技，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NO.32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1-8.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曾馨誼、許瑞真、施坤河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(2014)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年國內保健食品產值暨產業概況分析。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年度保健食品工業技術推廣與輔導計畫成果，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20-22.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保健食品的通路大作戰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股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知識庫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https://www.stockfeel.com.tw/%E4%BF%9D%E5%81%A5%E9%A3%9F%E5%93%81%E7%9A%84%E9%80%9A%E8%B7%AF%E5%A4%A7%E4%BD%9C%E6%88%B0/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保健食品停看聽，財團法人 全民健康基金會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http://www.twhealth.org.tw/index.php?option=com_zoo&amp;task=item&amp;item_id=513&amp;Itemid=20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特定保健用食品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年度版，日本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健康食品營養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食品別混吃，恐傷腎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訪問新光醫師江守山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https://youtu.be/NwtS6VN6juI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大蒜、銀杏、紅麴、人參 勿配藥吃－民視新聞</a:t>
            </a:r>
            <a:r>
              <a:rPr lang="en-US" altLang="zh-TW" sz="2000" dirty="0">
                <a:hlinkClick r:id="rId5"/>
              </a:rPr>
              <a:t>https://</a:t>
            </a:r>
            <a:r>
              <a:rPr lang="en-US" altLang="zh-TW" sz="2000" dirty="0" smtClean="0">
                <a:hlinkClick r:id="rId5"/>
              </a:rPr>
              <a:t>youtu.be/GO-OYLzOR08</a:t>
            </a:r>
            <a:endParaRPr lang="en-US" altLang="zh-TW" sz="2000" dirty="0" smtClean="0"/>
          </a:p>
          <a:p>
            <a:pPr>
              <a:lnSpc>
                <a:spcPts val="2800"/>
              </a:lnSpc>
            </a:pP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7547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8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果國際官網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http://www.gk.com.tw/gk/modules/tadnews/index.php?nsn=241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聰明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的健康消費者如何杜絕保健食品詐欺事件？，股感知識庫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https://www.stockfeel.com.tw/%E8%81%B0%E6%98%8E%E7%9A%84%E5%81%A5%E5%BA%B7%E6%B6%88%E8%B2%BB%E8%80%85%E5%A6%82%E4%BD%95%E6%9D%9C%E7%B5%95%E4%BF%9D%E5%81%A5%E9%A3%9F%E5%93%81%E8%A9%90%E6%AC%BA%E4%BA%8B%E4%BB%B6%EF%BC%9F/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189" indent="-457189">
              <a:lnSpc>
                <a:spcPts val="2800"/>
              </a:lnSpc>
              <a:buFont typeface="+mj-lt"/>
              <a:buAutoNum type="arabicPeriod"/>
            </a:pP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461563" y="286603"/>
            <a:ext cx="8679824" cy="79301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捌、參考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文獻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06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726377"/>
            <a:ext cx="10515600" cy="2050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謝謝您的聆聽</a:t>
            </a:r>
            <a:endParaRPr lang="zh-TW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99FF-ABC2-4D82-BCF7-C0B663BC576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6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3891" y="286883"/>
            <a:ext cx="7861111" cy="109139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zh-TW" altLang="en-US" sz="4800" b="1" dirty="0">
                <a:latin typeface="+mn-lt"/>
                <a:ea typeface="標楷體" panose="03000509000000000000" pitchFamily="65" charset="-120"/>
                <a:cs typeface="+mn-cs"/>
              </a:rPr>
              <a:t>壹、前言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8073" y="1378281"/>
            <a:ext cx="10952747" cy="53273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近來</a:t>
            </a:r>
            <a:r>
              <a:rPr lang="zh-TW" altLang="en-US" dirty="0">
                <a:ea typeface="標楷體" panose="03000509000000000000" pitchFamily="65" charset="-120"/>
              </a:rPr>
              <a:t>，隨消費者健康意識抬頭、慢性文明病的增加、少子化社會人口結構日益趨向中高齡化等因素，增加了民眾對保健食品之需求</a:t>
            </a:r>
            <a:r>
              <a:rPr lang="zh-TW" altLang="en-US" dirty="0" smtClean="0">
                <a:ea typeface="標楷體" panose="03000509000000000000" pitchFamily="65" charset="-120"/>
              </a:rPr>
              <a:t>，全球先進</a:t>
            </a:r>
            <a:r>
              <a:rPr lang="zh-TW" altLang="en-US" dirty="0">
                <a:ea typeface="標楷體" panose="03000509000000000000" pitchFamily="65" charset="-120"/>
              </a:rPr>
              <a:t>國家食品產業投入健康訴求的保健食品製造行列，促使保健食品成為新的風潮並且快速蓬勃發展，台灣的保健食品產業亦在同樣的時代背景下蓬勃發展中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sz="4400" dirty="0"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此次專題也與鄰近國家－</a:t>
            </a:r>
            <a:r>
              <a:rPr lang="zh-TW" altLang="en-US" b="1" dirty="0" smtClean="0">
                <a:ea typeface="標楷體" panose="03000509000000000000" pitchFamily="65" charset="-120"/>
              </a:rPr>
              <a:t>日本</a:t>
            </a:r>
            <a:r>
              <a:rPr lang="zh-TW" altLang="en-US" dirty="0" smtClean="0">
                <a:ea typeface="標楷體" panose="03000509000000000000" pitchFamily="65" charset="-120"/>
              </a:rPr>
              <a:t>做比較。日本為全球保健食品銷售量第三大國家，除了供給國內外，也大量外銷至其他亞洲國家，是我們值得學習的對象！</a:t>
            </a:r>
            <a:endParaRPr lang="en-US" altLang="zh-TW" dirty="0" smtClean="0"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64344" y="6320914"/>
            <a:ext cx="3000203" cy="384687"/>
          </a:xfrm>
        </p:spPr>
        <p:txBody>
          <a:bodyPr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3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894286" y="1930400"/>
            <a:ext cx="5094515" cy="26341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一、何謂保健食品？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保健食品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，指一般食品，不能標示保健功效，並不是以治療疾病為目的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24400" y="6492876"/>
            <a:ext cx="2743200" cy="365125"/>
          </a:xfrm>
        </p:spPr>
        <p:txBody>
          <a:bodyPr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93461" y="354801"/>
            <a:ext cx="88050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貳、何謂保健食品與健康食品</a:t>
            </a:r>
          </a:p>
        </p:txBody>
      </p:sp>
      <p:pic>
        <p:nvPicPr>
          <p:cNvPr id="5" name="Picture 2" descr="「保健食品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6538" r="10458" b="44084"/>
          <a:stretch/>
        </p:blipFill>
        <p:spPr bwMode="auto">
          <a:xfrm>
            <a:off x="0" y="1930400"/>
            <a:ext cx="648596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「保健食品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2963" r="10458" b="83759"/>
          <a:stretch/>
        </p:blipFill>
        <p:spPr bwMode="auto">
          <a:xfrm>
            <a:off x="6400832" y="4273092"/>
            <a:ext cx="5791168" cy="11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809436" y="5937930"/>
            <a:ext cx="438256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50" b="1" dirty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聰明的健康消費者如何杜絕保健食品詐欺事件</a:t>
            </a:r>
            <a:r>
              <a:rPr lang="zh-TW" altLang="en-US" sz="1050" b="1" dirty="0" smtClean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1050" b="1" dirty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50" b="1" dirty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050" b="1" dirty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https://www.stockfeel.com.tw/%E8%81%B0%E6%98%8E%E7%9A%84%E5%81%A5%E5%BA%B7%E6%B6%88%E8%B2%BB%E8%80%85%E5%A6%82%E4%BD%95%E6%9D%9C%E7%B5%95%E4%BF%9D%E5%81%A5%E9%A3%9F%E5%93%81%E8%A9%90%E6%AC%BA%E4%BA%8B%E4%BB%B6%EF%BC%9F</a:t>
            </a:r>
            <a:r>
              <a:rPr lang="en-US" altLang="zh-TW" sz="1050" b="1" dirty="0" smtClean="0">
                <a:solidFill>
                  <a:srgbClr val="4D4D4D"/>
                </a:solidFill>
                <a:latin typeface="Roboto"/>
                <a:hlinkClick r:id="rId4"/>
              </a:rPr>
              <a:t>/</a:t>
            </a:r>
            <a:endParaRPr lang="en-US" altLang="zh-TW" sz="1050" b="1" dirty="0" smtClean="0">
              <a:solidFill>
                <a:srgbClr val="4D4D4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036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985657" y="6370865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5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「保健食品」的圖片搜尋結果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56011" r="2756" b="7177"/>
          <a:stretch/>
        </p:blipFill>
        <p:spPr bwMode="auto">
          <a:xfrm>
            <a:off x="5457371" y="2907303"/>
            <a:ext cx="6554874" cy="317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693461" y="354801"/>
            <a:ext cx="88050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何謂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保健食品與健康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食品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續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8" name="Picture 2" descr="「保健食品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2963" r="19283" b="83759"/>
          <a:stretch/>
        </p:blipFill>
        <p:spPr bwMode="auto">
          <a:xfrm>
            <a:off x="261257" y="3873620"/>
            <a:ext cx="5001746" cy="127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61257" y="1429975"/>
            <a:ext cx="11371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二、何謂健康食品？</a:t>
            </a:r>
          </a:p>
          <a:p>
            <a:pPr>
              <a:lnSpc>
                <a:spcPct val="100000"/>
              </a:lnSpc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健康食品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，指具有保健功效，並標示或廣告其具該功效之食品。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本法所稱之保健功效，係指增進民眾健康、減少疾病危害風險，且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具有實質科學證據之功效，非屬治療、矯正人類疾病之醫療效能，並經中央主管機關公告者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 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5920742"/>
            <a:ext cx="438256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50" b="1" dirty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聰明的健康消費者如何杜絕保健食品詐欺事件</a:t>
            </a:r>
            <a:r>
              <a:rPr lang="zh-TW" altLang="en-US" sz="1050" b="1" dirty="0" smtClean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1050" b="1" dirty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50" b="1" dirty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050" b="1" dirty="0">
                <a:solidFill>
                  <a:srgbClr val="4D4D4D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https://www.stockfeel.com.tw/%E8%81%B0%E6%98%8E%E7%9A%84%E5%81%A5%E5%BA%B7%E6%B6%88%E8%B2%BB%E8%80%85%E5%A6%82%E4%BD%95%E6%9D%9C%E7%B5%95%E4%BF%9D%E5%81%A5%E9%A3%9F%E5%93%81%E8%A9%90%E6%AC%BA%E4%BA%8B%E4%BB%B6%EF%BC%9F</a:t>
            </a:r>
            <a:r>
              <a:rPr lang="en-US" altLang="zh-TW" sz="1050" b="1" dirty="0" smtClean="0">
                <a:solidFill>
                  <a:srgbClr val="4D4D4D"/>
                </a:solidFill>
                <a:latin typeface="Roboto"/>
                <a:hlinkClick r:id="rId3"/>
              </a:rPr>
              <a:t>/</a:t>
            </a:r>
            <a:endParaRPr lang="en-US" altLang="zh-TW" sz="1050" b="1" dirty="0" smtClean="0">
              <a:solidFill>
                <a:srgbClr val="4D4D4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30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338851" y="6492876"/>
            <a:ext cx="4114800" cy="365125"/>
          </a:xfr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32" indent="-28574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2971" indent="-22859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160" indent="-22859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349" indent="-22859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B7C0FD-4B00-48B6-A0C9-DFD6CD5E76D5}" type="slidenum">
              <a:rPr lang="en-US" altLang="zh-TW" sz="1400"/>
              <a:pPr/>
              <a:t>6</a:t>
            </a:fld>
            <a:endParaRPr lang="en-US" altLang="zh-TW" sz="1400"/>
          </a:p>
        </p:txBody>
      </p:sp>
      <p:pic>
        <p:nvPicPr>
          <p:cNvPr id="24579" name="Objec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15" y="1749393"/>
            <a:ext cx="60198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6" descr="88090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" b="317"/>
          <a:stretch>
            <a:fillRect/>
          </a:stretch>
        </p:blipFill>
        <p:spPr bwMode="auto">
          <a:xfrm>
            <a:off x="719016" y="845958"/>
            <a:ext cx="2059661" cy="149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664" y="4017930"/>
            <a:ext cx="4714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ject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05" y="3643281"/>
            <a:ext cx="3127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Object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64" y="3870291"/>
            <a:ext cx="374651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Object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65" y="3659153"/>
            <a:ext cx="2809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Object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664" y="4883117"/>
            <a:ext cx="508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Object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16" y="1063593"/>
            <a:ext cx="41116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Object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16" y="3301965"/>
            <a:ext cx="457203" cy="82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90" y="1138205"/>
            <a:ext cx="3937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929" y="4738655"/>
            <a:ext cx="320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29" y="4235415"/>
            <a:ext cx="871537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16" y="2663791"/>
            <a:ext cx="665163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64" y="3443254"/>
            <a:ext cx="541339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39" y="2435193"/>
            <a:ext cx="1295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02" y="4667215"/>
            <a:ext cx="3365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89" y="1138203"/>
            <a:ext cx="287339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1" y="1209640"/>
            <a:ext cx="8747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16" y="987392"/>
            <a:ext cx="822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9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17" y="1596992"/>
            <a:ext cx="900113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0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52" y="1498566"/>
            <a:ext cx="792163" cy="101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1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141" y="3301967"/>
            <a:ext cx="438151" cy="6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02" name="Line 29"/>
          <p:cNvSpPr>
            <a:spLocks noChangeShapeType="1"/>
          </p:cNvSpPr>
          <p:nvPr/>
        </p:nvSpPr>
        <p:spPr bwMode="auto">
          <a:xfrm>
            <a:off x="8091703" y="3370229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 flipV="1">
            <a:off x="6939178" y="2506629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4604" name="Group 31"/>
          <p:cNvGrpSpPr>
            <a:grpSpLocks/>
          </p:cNvGrpSpPr>
          <p:nvPr/>
        </p:nvGrpSpPr>
        <p:grpSpPr bwMode="auto">
          <a:xfrm>
            <a:off x="2387816" y="5178390"/>
            <a:ext cx="1997075" cy="833439"/>
            <a:chOff x="1746" y="3339"/>
            <a:chExt cx="1258" cy="525"/>
          </a:xfrm>
        </p:grpSpPr>
        <p:pic>
          <p:nvPicPr>
            <p:cNvPr id="24622" name="Picture 3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408"/>
              <a:ext cx="255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23" name="Picture 3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339"/>
              <a:ext cx="57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3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385"/>
              <a:ext cx="37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605" name="Object 3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15" y="2663793"/>
            <a:ext cx="8382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7" name="Object 3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17" y="4187793"/>
            <a:ext cx="3778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608" name="Group 38"/>
          <p:cNvGrpSpPr>
            <a:grpSpLocks/>
          </p:cNvGrpSpPr>
          <p:nvPr/>
        </p:nvGrpSpPr>
        <p:grpSpPr bwMode="auto">
          <a:xfrm>
            <a:off x="6959817" y="5635592"/>
            <a:ext cx="1947863" cy="862013"/>
            <a:chOff x="3264" y="3312"/>
            <a:chExt cx="1227" cy="543"/>
          </a:xfrm>
        </p:grpSpPr>
        <p:pic>
          <p:nvPicPr>
            <p:cNvPr id="24618" name="Object 3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312"/>
              <a:ext cx="23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19" name="Object 4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12"/>
              <a:ext cx="231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20" name="Picture 4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12"/>
              <a:ext cx="37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21" name="Object 4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312"/>
              <a:ext cx="363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609" name="Group 43"/>
          <p:cNvGrpSpPr>
            <a:grpSpLocks/>
          </p:cNvGrpSpPr>
          <p:nvPr/>
        </p:nvGrpSpPr>
        <p:grpSpPr bwMode="auto">
          <a:xfrm>
            <a:off x="5512015" y="5635591"/>
            <a:ext cx="1423988" cy="914400"/>
            <a:chOff x="528" y="3168"/>
            <a:chExt cx="897" cy="576"/>
          </a:xfrm>
        </p:grpSpPr>
        <p:pic>
          <p:nvPicPr>
            <p:cNvPr id="24616" name="Object 44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68"/>
              <a:ext cx="32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17" name="Object 4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68"/>
              <a:ext cx="561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610" name="Object 4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17" y="1139791"/>
            <a:ext cx="392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1" name="Object 4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16" y="5635592"/>
            <a:ext cx="854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15" name="Text Box 51"/>
          <p:cNvSpPr txBox="1">
            <a:spLocks noChangeArrowheads="1"/>
          </p:cNvSpPr>
          <p:nvPr/>
        </p:nvSpPr>
        <p:spPr bwMode="auto">
          <a:xfrm>
            <a:off x="26012" y="6196013"/>
            <a:ext cx="3428603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800" dirty="0">
                <a:ea typeface="標楷體" panose="03000509000000000000" pitchFamily="65" charset="-120"/>
              </a:rPr>
              <a:t>八成</a:t>
            </a:r>
            <a:r>
              <a:rPr lang="zh-TW" altLang="en-US" sz="1800" dirty="0">
                <a:ea typeface="標楷體" panose="03000509000000000000" pitchFamily="65" charset="-120"/>
              </a:rPr>
              <a:t>集中在調節血脂、腸胃、免疫調節及護肝等功效</a:t>
            </a:r>
          </a:p>
        </p:txBody>
      </p:sp>
      <p:sp>
        <p:nvSpPr>
          <p:cNvPr id="50" name="標題 2"/>
          <p:cNvSpPr txBox="1">
            <a:spLocks/>
          </p:cNvSpPr>
          <p:nvPr/>
        </p:nvSpPr>
        <p:spPr>
          <a:xfrm>
            <a:off x="1411397" y="132902"/>
            <a:ext cx="9302087" cy="9041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ea typeface="標楷體" panose="03000509000000000000" pitchFamily="65" charset="-120"/>
              </a:rPr>
              <a:t>參、台灣保健食品之現況</a:t>
            </a:r>
            <a:endParaRPr lang="zh-TW" altLang="en-US" sz="4800" dirty="0"/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10418977" y="0"/>
            <a:ext cx="1371600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ea typeface="華康粗明體" pitchFamily="49" charset="-120"/>
              </a:rPr>
              <a:t>產品面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9130353" y="6154322"/>
            <a:ext cx="1951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陳陸宏，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2010)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1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0397" y="255866"/>
            <a:ext cx="8251209" cy="842689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台灣保健食品之現況（續）</a:t>
            </a:r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06422"/>
              </p:ext>
            </p:extLst>
          </p:nvPr>
        </p:nvGraphicFramePr>
        <p:xfrm>
          <a:off x="1291988" y="1633721"/>
          <a:ext cx="9580728" cy="432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24400" y="6492876"/>
            <a:ext cx="2743200" cy="365125"/>
          </a:xfrm>
        </p:spPr>
        <p:txBody>
          <a:bodyPr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4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288810" y="5969655"/>
            <a:ext cx="358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台灣保健食品市場規模表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130353" y="6154322"/>
            <a:ext cx="1951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陳淑芬，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2007)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10396183" y="0"/>
            <a:ext cx="1371600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ea typeface="華康粗明體" pitchFamily="49" charset="-120"/>
              </a:rPr>
              <a:t>銷售面</a:t>
            </a:r>
          </a:p>
        </p:txBody>
      </p:sp>
    </p:spTree>
    <p:extLst>
      <p:ext uri="{BB962C8B-B14F-4D97-AF65-F5344CB8AC3E}">
        <p14:creationId xmlns:p14="http://schemas.microsoft.com/office/powerpoint/2010/main" val="40752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970397" y="255866"/>
            <a:ext cx="8251209" cy="842689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台灣保健食品之現況（續）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24666" t="21030" r="24725" b="7088"/>
          <a:stretch/>
        </p:blipFill>
        <p:spPr>
          <a:xfrm>
            <a:off x="146545" y="1185864"/>
            <a:ext cx="6562587" cy="5240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337532" y="6578378"/>
            <a:ext cx="2743200" cy="279623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8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0338180" y="0"/>
            <a:ext cx="1371600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ea typeface="華康粗明體" pitchFamily="49" charset="-120"/>
              </a:rPr>
              <a:t>通路面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25335" t="31670" r="26573" b="24293"/>
          <a:stretch/>
        </p:blipFill>
        <p:spPr>
          <a:xfrm>
            <a:off x="5659170" y="2981371"/>
            <a:ext cx="6532831" cy="357903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" y="6190510"/>
            <a:ext cx="565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保健食品的通路大作戰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https://www.stockfeel.com.tw/%E4%BF%9D%E5%81%A5%E9%A3%9F%E5%93%81%E7%9A%84%E9%80%9A%E8%B7%AF%E5%A4%A7%E4%BD%9C%E6%88%B0/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3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22517" y="287569"/>
            <a:ext cx="10903857" cy="99921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台灣保健食品之現況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日本市場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4971" y="1443947"/>
            <a:ext cx="9699175" cy="47552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目前日本特定用保健食品可申請的保健功效，分成七大類：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寡糖、乳酸菌、食物纖維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與整腸作用有關的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膽固醇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血壓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骨骼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與礦物質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血糖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值相關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中性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相關食品等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38" indent="-514338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724400" y="6356351"/>
            <a:ext cx="2743200" cy="365125"/>
          </a:xfrm>
        </p:spPr>
        <p:txBody>
          <a:bodyPr/>
          <a:lstStyle/>
          <a:p>
            <a:pPr algn="ctr"/>
            <a:fld id="{C9B399FF-ABC2-4D82-BCF7-C0B663BC576A}" type="slidenum">
              <a:rPr lang="zh-TW" altLang="en-US" b="1" smtClean="0">
                <a:solidFill>
                  <a:schemeClr val="tx1"/>
                </a:solidFill>
              </a:rPr>
              <a:pPr algn="ctr"/>
              <a:t>9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0820400" y="0"/>
            <a:ext cx="1371600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ea typeface="華康粗明體" pitchFamily="49" charset="-120"/>
              </a:rPr>
              <a:t>產品面</a:t>
            </a:r>
          </a:p>
        </p:txBody>
      </p:sp>
      <p:pic>
        <p:nvPicPr>
          <p:cNvPr id="7" name="圖片 6" descr="「日本保健食品標章」的圖片搜尋結果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07" y="3444949"/>
            <a:ext cx="2515280" cy="2243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1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</TotalTime>
  <Words>2064</Words>
  <Application>Microsoft Office PowerPoint</Application>
  <PresentationFormat>寬螢幕</PresentationFormat>
  <Paragraphs>258</Paragraphs>
  <Slides>28</Slides>
  <Notes>5</Notes>
  <HiddenSlides>0</HiddenSlides>
  <MMClips>2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Roboto</vt:lpstr>
      <vt:lpstr>華康粗明體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保健食品現況與介紹</vt:lpstr>
      <vt:lpstr>大綱</vt:lpstr>
      <vt:lpstr>壹、前言</vt:lpstr>
      <vt:lpstr>PowerPoint 簡報</vt:lpstr>
      <vt:lpstr>PowerPoint 簡報</vt:lpstr>
      <vt:lpstr>PowerPoint 簡報</vt:lpstr>
      <vt:lpstr>台灣保健食品之現況（續）</vt:lpstr>
      <vt:lpstr>台灣保健食品之現況（續）</vt:lpstr>
      <vt:lpstr>台灣保健食品之現況-日本市場 (續)</vt:lpstr>
      <vt:lpstr>台灣保健食品之現況-日本市場 (續)</vt:lpstr>
      <vt:lpstr>台灣保健食品之現況-日本市場 (續)</vt:lpstr>
      <vt:lpstr>台灣保健食品之現況-日本市場 (續)</vt:lpstr>
      <vt:lpstr>台灣保健食品之現況-日本市場 (續)</vt:lpstr>
      <vt:lpstr>肆、如何選擇/食用保健食品</vt:lpstr>
      <vt:lpstr>如何選擇/食用保健食品(續)</vt:lpstr>
      <vt:lpstr>如何選擇/食用保健食品(續)</vt:lpstr>
      <vt:lpstr>如何選擇/食用保健食品(續)</vt:lpstr>
      <vt:lpstr>如何選擇/食用保健食品(續)</vt:lpstr>
      <vt:lpstr>保健食品別混吃，恐傷腎(訪問新光醫師江守山)</vt:lpstr>
      <vt:lpstr>大蒜、銀杏、紅麴、人參 勿配藥吃－民視新聞</vt:lpstr>
      <vt:lpstr>伍、發展趨勢</vt:lpstr>
      <vt:lpstr>陸、新產品的介紹</vt:lpstr>
      <vt:lpstr>PowerPoint 簡報</vt:lpstr>
      <vt:lpstr>產品效果</vt:lpstr>
      <vt:lpstr>柒、結論</vt:lpstr>
      <vt:lpstr>捌、參考文獻</vt:lpstr>
      <vt:lpstr>捌、參考文獻(續)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Yvonne Jiang</cp:lastModifiedBy>
  <cp:revision>181</cp:revision>
  <dcterms:created xsi:type="dcterms:W3CDTF">2016-10-05T15:00:34Z</dcterms:created>
  <dcterms:modified xsi:type="dcterms:W3CDTF">2016-11-15T17:10:09Z</dcterms:modified>
</cp:coreProperties>
</file>